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2"/>
  </p:notesMasterIdLst>
  <p:handoutMasterIdLst>
    <p:handoutMasterId r:id="rId43"/>
  </p:handoutMasterIdLst>
  <p:sldIdLst>
    <p:sldId id="256" r:id="rId8"/>
    <p:sldId id="336" r:id="rId9"/>
    <p:sldId id="356" r:id="rId10"/>
    <p:sldId id="258" r:id="rId11"/>
    <p:sldId id="363" r:id="rId12"/>
    <p:sldId id="364" r:id="rId13"/>
    <p:sldId id="374" r:id="rId14"/>
    <p:sldId id="365" r:id="rId15"/>
    <p:sldId id="378" r:id="rId16"/>
    <p:sldId id="368" r:id="rId17"/>
    <p:sldId id="369" r:id="rId18"/>
    <p:sldId id="370" r:id="rId19"/>
    <p:sldId id="372" r:id="rId20"/>
    <p:sldId id="373" r:id="rId21"/>
    <p:sldId id="379" r:id="rId22"/>
    <p:sldId id="366" r:id="rId23"/>
    <p:sldId id="380" r:id="rId24"/>
    <p:sldId id="367" r:id="rId25"/>
    <p:sldId id="371" r:id="rId26"/>
    <p:sldId id="384" r:id="rId27"/>
    <p:sldId id="339" r:id="rId28"/>
    <p:sldId id="354" r:id="rId29"/>
    <p:sldId id="340" r:id="rId30"/>
    <p:sldId id="355" r:id="rId31"/>
    <p:sldId id="359" r:id="rId32"/>
    <p:sldId id="341" r:id="rId33"/>
    <p:sldId id="362" r:id="rId34"/>
    <p:sldId id="348" r:id="rId35"/>
    <p:sldId id="350" r:id="rId36"/>
    <p:sldId id="382" r:id="rId37"/>
    <p:sldId id="383" r:id="rId38"/>
    <p:sldId id="361" r:id="rId39"/>
    <p:sldId id="351" r:id="rId40"/>
    <p:sldId id="324" r:id="rId4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1"/>
    <p:restoredTop sz="91982"/>
  </p:normalViewPr>
  <p:slideViewPr>
    <p:cSldViewPr snapToGrid="0" snapToObjects="1" showGuides="1">
      <p:cViewPr varScale="1">
        <p:scale>
          <a:sx n="120" d="100"/>
          <a:sy n="120" d="100"/>
        </p:scale>
        <p:origin x="176" y="496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werkblad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F:\Book1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F: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0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#,##0.0000000000</c:formatCode>
                <c:ptCount val="9"/>
                <c:pt idx="0">
                  <c:v>7.87037037037</c:v>
                </c:pt>
                <c:pt idx="1">
                  <c:v>8.7962962963</c:v>
                </c:pt>
                <c:pt idx="2">
                  <c:v>10.6481481481</c:v>
                </c:pt>
                <c:pt idx="3">
                  <c:v>10.1851851852</c:v>
                </c:pt>
                <c:pt idx="4">
                  <c:v>8.33333333333</c:v>
                </c:pt>
                <c:pt idx="5">
                  <c:v>6.94444444444</c:v>
                </c:pt>
                <c:pt idx="6">
                  <c:v>7.87037037037</c:v>
                </c:pt>
                <c:pt idx="7">
                  <c:v>7.40740740741</c:v>
                </c:pt>
                <c:pt idx="8">
                  <c:v>8.7962962963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688948544"/>
        <c:axId val="-685959232"/>
      </c:barChart>
      <c:catAx>
        <c:axId val="-688948544"/>
        <c:scaling>
          <c:orientation val="minMax"/>
        </c:scaling>
        <c:delete val="0"/>
        <c:axPos val="b"/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5959232"/>
        <c:crosses val="autoZero"/>
        <c:auto val="1"/>
        <c:lblAlgn val="ctr"/>
        <c:lblOffset val="100"/>
        <c:noMultiLvlLbl val="0"/>
      </c:catAx>
      <c:valAx>
        <c:axId val="-685959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8948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Sheet1!$A$1:$A$36</c:f>
              <c:numCache>
                <c:formatCode>General</c:formatCode>
                <c:ptCount val="36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</c:numCache>
            </c:numRef>
          </c:xVal>
          <c:yVal>
            <c:numRef>
              <c:f>Sheet1!$B$1:$B$36</c:f>
              <c:numCache>
                <c:formatCode>General</c:formatCode>
                <c:ptCount val="36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  <c:pt idx="8">
                  <c:v>14.6</c:v>
                </c:pt>
                <c:pt idx="9">
                  <c:v>14.0</c:v>
                </c:pt>
                <c:pt idx="10">
                  <c:v>16.2</c:v>
                </c:pt>
                <c:pt idx="11">
                  <c:v>14.0</c:v>
                </c:pt>
                <c:pt idx="12">
                  <c:v>15.4</c:v>
                </c:pt>
                <c:pt idx="13">
                  <c:v>14.0</c:v>
                </c:pt>
                <c:pt idx="14">
                  <c:v>14.0</c:v>
                </c:pt>
                <c:pt idx="15">
                  <c:v>14.0</c:v>
                </c:pt>
                <c:pt idx="16">
                  <c:v>14.0</c:v>
                </c:pt>
                <c:pt idx="17">
                  <c:v>14.0</c:v>
                </c:pt>
                <c:pt idx="18">
                  <c:v>14.0</c:v>
                </c:pt>
                <c:pt idx="19">
                  <c:v>14.0</c:v>
                </c:pt>
                <c:pt idx="20">
                  <c:v>14.0</c:v>
                </c:pt>
                <c:pt idx="21">
                  <c:v>14.8</c:v>
                </c:pt>
                <c:pt idx="22">
                  <c:v>14.0</c:v>
                </c:pt>
                <c:pt idx="23">
                  <c:v>16.2</c:v>
                </c:pt>
                <c:pt idx="24">
                  <c:v>14.0</c:v>
                </c:pt>
                <c:pt idx="25">
                  <c:v>16.2</c:v>
                </c:pt>
                <c:pt idx="26">
                  <c:v>14.0</c:v>
                </c:pt>
                <c:pt idx="27">
                  <c:v>16.1</c:v>
                </c:pt>
                <c:pt idx="28">
                  <c:v>14.0</c:v>
                </c:pt>
                <c:pt idx="29">
                  <c:v>15.9</c:v>
                </c:pt>
                <c:pt idx="30">
                  <c:v>14.0</c:v>
                </c:pt>
                <c:pt idx="31">
                  <c:v>15.3</c:v>
                </c:pt>
                <c:pt idx="32">
                  <c:v>14.0</c:v>
                </c:pt>
                <c:pt idx="33">
                  <c:v>14.0</c:v>
                </c:pt>
                <c:pt idx="34">
                  <c:v>14.0</c:v>
                </c:pt>
                <c:pt idx="35">
                  <c:v>14.0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582E-4477-8CE6-4F2FA6FD4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815151056"/>
        <c:axId val="-815629504"/>
      </c:scatterChart>
      <c:valAx>
        <c:axId val="-815151056"/>
        <c:scaling>
          <c:orientation val="minMax"/>
          <c:max val="70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815629504"/>
        <c:crosses val="autoZero"/>
        <c:crossBetween val="midCat"/>
      </c:valAx>
      <c:valAx>
        <c:axId val="-81562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8151510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 + DASH7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Sheet1!$A$1:$A$41</c:f>
              <c:numCache>
                <c:formatCode>General</c:formatCode>
                <c:ptCount val="41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  <c:pt idx="36">
                  <c:v>71.0</c:v>
                </c:pt>
                <c:pt idx="37">
                  <c:v>72.0</c:v>
                </c:pt>
                <c:pt idx="38">
                  <c:v>73.0</c:v>
                </c:pt>
                <c:pt idx="39">
                  <c:v>74.0</c:v>
                </c:pt>
                <c:pt idx="40">
                  <c:v>75.0</c:v>
                </c:pt>
              </c:numCache>
            </c:numRef>
          </c:xVal>
          <c:yVal>
            <c:numRef>
              <c:f>Sheet1!$C$1:$C$41</c:f>
              <c:numCache>
                <c:formatCode>General</c:formatCode>
                <c:ptCount val="41"/>
                <c:pt idx="0">
                  <c:v>34.0</c:v>
                </c:pt>
                <c:pt idx="1">
                  <c:v>34.0</c:v>
                </c:pt>
                <c:pt idx="2">
                  <c:v>34.0</c:v>
                </c:pt>
                <c:pt idx="3">
                  <c:v>34.0</c:v>
                </c:pt>
                <c:pt idx="4">
                  <c:v>34.0</c:v>
                </c:pt>
                <c:pt idx="5">
                  <c:v>34.0</c:v>
                </c:pt>
                <c:pt idx="6">
                  <c:v>34.0</c:v>
                </c:pt>
                <c:pt idx="7">
                  <c:v>34.0</c:v>
                </c:pt>
                <c:pt idx="8">
                  <c:v>34.6</c:v>
                </c:pt>
                <c:pt idx="9">
                  <c:v>34.0</c:v>
                </c:pt>
                <c:pt idx="10">
                  <c:v>36.2</c:v>
                </c:pt>
                <c:pt idx="11">
                  <c:v>34.0</c:v>
                </c:pt>
                <c:pt idx="12">
                  <c:v>35.4</c:v>
                </c:pt>
                <c:pt idx="13">
                  <c:v>34.0</c:v>
                </c:pt>
                <c:pt idx="14">
                  <c:v>34.0</c:v>
                </c:pt>
                <c:pt idx="15">
                  <c:v>42.0</c:v>
                </c:pt>
                <c:pt idx="16">
                  <c:v>42.0</c:v>
                </c:pt>
                <c:pt idx="17">
                  <c:v>34.0</c:v>
                </c:pt>
                <c:pt idx="18">
                  <c:v>34.0</c:v>
                </c:pt>
                <c:pt idx="19">
                  <c:v>34.0</c:v>
                </c:pt>
                <c:pt idx="20">
                  <c:v>34.0</c:v>
                </c:pt>
                <c:pt idx="21">
                  <c:v>34.8</c:v>
                </c:pt>
                <c:pt idx="22">
                  <c:v>34.0</c:v>
                </c:pt>
                <c:pt idx="23">
                  <c:v>36.2</c:v>
                </c:pt>
                <c:pt idx="24">
                  <c:v>34.0</c:v>
                </c:pt>
                <c:pt idx="25">
                  <c:v>36.2</c:v>
                </c:pt>
                <c:pt idx="26">
                  <c:v>34.0</c:v>
                </c:pt>
                <c:pt idx="27">
                  <c:v>36.1</c:v>
                </c:pt>
                <c:pt idx="28">
                  <c:v>34.0</c:v>
                </c:pt>
                <c:pt idx="29">
                  <c:v>35.9</c:v>
                </c:pt>
                <c:pt idx="30">
                  <c:v>34.0</c:v>
                </c:pt>
                <c:pt idx="31">
                  <c:v>35.3</c:v>
                </c:pt>
                <c:pt idx="32">
                  <c:v>34.0</c:v>
                </c:pt>
                <c:pt idx="33">
                  <c:v>42.0</c:v>
                </c:pt>
                <c:pt idx="34">
                  <c:v>42.0</c:v>
                </c:pt>
                <c:pt idx="35">
                  <c:v>34.0</c:v>
                </c:pt>
                <c:pt idx="36">
                  <c:v>34.0</c:v>
                </c:pt>
                <c:pt idx="37">
                  <c:v>34.0</c:v>
                </c:pt>
                <c:pt idx="38">
                  <c:v>34.0</c:v>
                </c:pt>
                <c:pt idx="39">
                  <c:v>34.0</c:v>
                </c:pt>
                <c:pt idx="40">
                  <c:v>34.0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4A19-4BD1-A5DC-A924B341F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86359440"/>
        <c:axId val="-686475040"/>
      </c:scatterChart>
      <c:valAx>
        <c:axId val="-686359440"/>
        <c:scaling>
          <c:orientation val="minMax"/>
          <c:max val="75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6475040"/>
        <c:crosses val="autoZero"/>
        <c:crossBetween val="midCat"/>
      </c:valAx>
      <c:valAx>
        <c:axId val="-686475040"/>
        <c:scaling>
          <c:orientation val="minMax"/>
          <c:min val="3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63594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nl-NL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nl-NL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nl-NL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nl-NL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nl-NL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nl-NL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nl-NL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nl-NL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nl-NL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nl-NL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nl-NL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nl-NL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nl-NL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nl-NL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nl-NL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nl-NL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nl-NL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nl-NL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tiff>
</file>

<file path=ppt/media/image17.jpe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01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</a:t>
            </a:r>
            <a:r>
              <a:rPr lang="en-US" baseline="0" dirty="0"/>
              <a:t> if connection between </a:t>
            </a:r>
            <a:r>
              <a:rPr lang="en-US" baseline="0" dirty="0" err="1"/>
              <a:t>lora</a:t>
            </a:r>
            <a:r>
              <a:rPr lang="en-US" baseline="0" dirty="0"/>
              <a:t>-module and </a:t>
            </a:r>
            <a:r>
              <a:rPr lang="en-US" baseline="0" dirty="0" err="1"/>
              <a:t>nucleo</a:t>
            </a:r>
            <a:r>
              <a:rPr lang="en-US" baseline="0" dirty="0"/>
              <a:t> board</a:t>
            </a:r>
            <a:endParaRPr lang="en-US" dirty="0"/>
          </a:p>
          <a:p>
            <a:r>
              <a:rPr lang="en-US" dirty="0"/>
              <a:t>NJS = network join status, </a:t>
            </a:r>
            <a:r>
              <a:rPr lang="en-US" dirty="0" err="1"/>
              <a:t>zien</a:t>
            </a:r>
            <a:r>
              <a:rPr lang="en-US" dirty="0"/>
              <a:t> of </a:t>
            </a:r>
            <a:r>
              <a:rPr lang="en-US" dirty="0" err="1"/>
              <a:t>lora</a:t>
            </a:r>
            <a:r>
              <a:rPr lang="en-US" baseline="0" dirty="0"/>
              <a:t> </a:t>
            </a:r>
            <a:r>
              <a:rPr lang="en-US" baseline="0" dirty="0" err="1"/>
              <a:t>nw</a:t>
            </a:r>
            <a:r>
              <a:rPr lang="en-US" baseline="0" dirty="0"/>
              <a:t> joined</a:t>
            </a:r>
          </a:p>
          <a:p>
            <a:r>
              <a:rPr lang="en-US" baseline="0"/>
              <a:t>ATZ = microcontroller reset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="" xmlns:a16="http://schemas.microsoft.com/office/drawing/2014/main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="" xmlns:a16="http://schemas.microsoft.com/office/drawing/2014/main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="" xmlns:a16="http://schemas.microsoft.com/office/drawing/2014/main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="" xmlns:a16="http://schemas.microsoft.com/office/drawing/2014/main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="" xmlns:a16="http://schemas.microsoft.com/office/drawing/2014/main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="" xmlns:a16="http://schemas.microsoft.com/office/drawing/2014/main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="" xmlns:a16="http://schemas.microsoft.com/office/drawing/2014/main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="" xmlns:a16="http://schemas.microsoft.com/office/drawing/2014/main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="" xmlns:a16="http://schemas.microsoft.com/office/drawing/2014/main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="" xmlns:a16="http://schemas.microsoft.com/office/drawing/2014/main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="" xmlns:a16="http://schemas.microsoft.com/office/drawing/2014/main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="" xmlns:a16="http://schemas.microsoft.com/office/drawing/2014/main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Usage of the accelerometer and magnetometer data</a:t>
            </a:r>
          </a:p>
          <a:p>
            <a:r>
              <a:rPr lang="nl-BE" dirty="0"/>
              <a:t>Algorithm based on the DT0058 Design tip by ST</a:t>
            </a:r>
          </a:p>
          <a:p>
            <a:r>
              <a:rPr lang="nl-BE" dirty="0"/>
              <a:t>Gives the direction indoor where the person is </a:t>
            </a:r>
            <a:r>
              <a:rPr lang="nl-BE" dirty="0" err="1"/>
              <a:t>heading</a:t>
            </a:r>
            <a:endParaRPr lang="nl-BE" dirty="0"/>
          </a:p>
        </p:txBody>
      </p:sp>
      <p:pic>
        <p:nvPicPr>
          <p:cNvPr id="6" name="Picture 2" descr="Afbeeldingsresultaat voor ecompass">
            <a:extLst>
              <a:ext uri="{FF2B5EF4-FFF2-40B4-BE49-F238E27FC236}">
                <a16:creationId xmlns="" xmlns:a16="http://schemas.microsoft.com/office/drawing/2014/main" id="{B540F787-8625-4BD3-8179-46041AF2D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238" y="1071563"/>
            <a:ext cx="210502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 for the LSM303AGR and LPS22HB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Drivers written for the LSM303AGR and the LPS22HB</a:t>
            </a:r>
          </a:p>
          <a:p>
            <a:r>
              <a:rPr lang="en-US" dirty="0"/>
              <a:t>Calibration (hard ironing) applied in the LSM303AGR driver</a:t>
            </a:r>
          </a:p>
          <a:p>
            <a:r>
              <a:rPr lang="en-US" dirty="0"/>
              <a:t>No configuration needed, sensors are </a:t>
            </a:r>
            <a:r>
              <a:rPr lang="en-US" dirty="0" err="1"/>
              <a:t>init</a:t>
            </a:r>
            <a:r>
              <a:rPr lang="en-US" dirty="0"/>
              <a:t> in lowest power possible</a:t>
            </a:r>
          </a:p>
          <a:p>
            <a:r>
              <a:rPr lang="en-US" dirty="0"/>
              <a:t>Ability to put the sensors in sleep and wake them up for a single shot measurement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821" y="235898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040" y="3799707"/>
            <a:ext cx="4721772" cy="507799"/>
          </a:xfrm>
          <a:prstGeom prst="rect">
            <a:avLst/>
          </a:prstGeom>
        </p:spPr>
      </p:pic>
      <p:pic>
        <p:nvPicPr>
          <p:cNvPr id="1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="" xmlns:a16="http://schemas.microsoft.com/office/drawing/2014/main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3484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796968" y="929805"/>
            <a:ext cx="7480800" cy="39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="" xmlns:a16="http://schemas.microsoft.com/office/drawing/2014/main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="" xmlns:a16="http://schemas.microsoft.com/office/drawing/2014/main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="" xmlns:a16="http://schemas.microsoft.com/office/drawing/2014/main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="" xmlns:a16="http://schemas.microsoft.com/office/drawing/2014/main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="" xmlns:a16="http://schemas.microsoft.com/office/drawing/2014/main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6" name="Grafiek 5"/>
          <p:cNvGraphicFramePr/>
          <p:nvPr>
            <p:extLst>
              <p:ext uri="{D42A27DB-BD31-4B8C-83A1-F6EECF244321}">
                <p14:modId xmlns:p14="http://schemas.microsoft.com/office/powerpoint/2010/main" val="1373235995"/>
              </p:ext>
            </p:extLst>
          </p:nvPr>
        </p:nvGraphicFramePr>
        <p:xfrm>
          <a:off x="1524000" y="945646"/>
          <a:ext cx="6096000" cy="3658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Small circuits to switch the pheripherals on and off: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GPS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Buzzer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Lora and Dash7</a:t>
            </a:r>
          </a:p>
          <a:p>
            <a:r>
              <a:rPr lang="nl-BE" dirty="0"/>
              <a:t>Sensors are init in sleep mode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Only wake up on certain times, pushing data and go back to sleep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5B3105C-C3B0-4ABA-8527-FF3E588E1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108" y="1163402"/>
            <a:ext cx="1974850" cy="251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SENSORS)</a:t>
            </a:r>
            <a:endParaRPr lang="nl-BE" dirty="0"/>
          </a:p>
        </p:txBody>
      </p:sp>
      <p:sp>
        <p:nvSpPr>
          <p:cNvPr id="6" name="Left Brace 5">
            <a:extLst>
              <a:ext uri="{FF2B5EF4-FFF2-40B4-BE49-F238E27FC236}">
                <a16:creationId xmlns="" xmlns:a16="http://schemas.microsoft.com/office/drawing/2014/main" id="{F5673A6D-D8FF-4924-AF72-EF5F9BC74908}"/>
              </a:ext>
            </a:extLst>
          </p:cNvPr>
          <p:cNvSpPr/>
          <p:nvPr/>
        </p:nvSpPr>
        <p:spPr>
          <a:xfrm rot="16200000">
            <a:off x="1583091" y="3091070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="" xmlns:a16="http://schemas.microsoft.com/office/drawing/2014/main" id="{638589D1-B617-4EA0-BE4C-CA943FBC7AA4}"/>
              </a:ext>
            </a:extLst>
          </p:cNvPr>
          <p:cNvSpPr/>
          <p:nvPr/>
        </p:nvSpPr>
        <p:spPr>
          <a:xfrm rot="16200000">
            <a:off x="3003287" y="3119143"/>
            <a:ext cx="601006" cy="1168833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="" xmlns:a16="http://schemas.microsoft.com/office/drawing/2014/main" id="{F59B158B-D55B-4122-8BE4-760E402A09CA}"/>
              </a:ext>
            </a:extLst>
          </p:cNvPr>
          <p:cNvSpPr/>
          <p:nvPr/>
        </p:nvSpPr>
        <p:spPr>
          <a:xfrm rot="16200000">
            <a:off x="6331282" y="2408253"/>
            <a:ext cx="601006" cy="2590615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="" xmlns:a16="http://schemas.microsoft.com/office/drawing/2014/main" id="{4270937B-CD0E-496B-B70E-D0E424BA2F0A}"/>
              </a:ext>
            </a:extLst>
          </p:cNvPr>
          <p:cNvSpPr/>
          <p:nvPr/>
        </p:nvSpPr>
        <p:spPr>
          <a:xfrm rot="16200000">
            <a:off x="4293919" y="3303522"/>
            <a:ext cx="601006" cy="80007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D865A58-E6CD-47BA-8774-1233673BA2AC}"/>
              </a:ext>
            </a:extLst>
          </p:cNvPr>
          <p:cNvSpPr txBox="1"/>
          <p:nvPr/>
        </p:nvSpPr>
        <p:spPr>
          <a:xfrm>
            <a:off x="1518750" y="4040727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615FE53-9F63-4012-9FEE-0D672203E0B6}"/>
              </a:ext>
            </a:extLst>
          </p:cNvPr>
          <p:cNvSpPr txBox="1"/>
          <p:nvPr/>
        </p:nvSpPr>
        <p:spPr>
          <a:xfrm>
            <a:off x="2922916" y="4041936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DC3FAA6C-8205-46E4-8D8B-12C546CD6E19}"/>
              </a:ext>
            </a:extLst>
          </p:cNvPr>
          <p:cNvSpPr txBox="1"/>
          <p:nvPr/>
        </p:nvSpPr>
        <p:spPr>
          <a:xfrm>
            <a:off x="6139374" y="4040728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422199B-92D0-4B6F-8F2B-6501EFEE361A}"/>
              </a:ext>
            </a:extLst>
          </p:cNvPr>
          <p:cNvSpPr txBox="1"/>
          <p:nvPr/>
        </p:nvSpPr>
        <p:spPr>
          <a:xfrm>
            <a:off x="4233099" y="4041936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="" xmlns:a16="http://schemas.microsoft.com/office/drawing/2014/main" id="{D0C5A063-6F72-4B2A-A842-F448FC7110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9516892"/>
              </p:ext>
            </p:extLst>
          </p:nvPr>
        </p:nvGraphicFramePr>
        <p:xfrm>
          <a:off x="543138" y="971940"/>
          <a:ext cx="80577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="" xmlns:a16="http://schemas.microsoft.com/office/drawing/2014/main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 + DASH7)</a:t>
            </a:r>
            <a:endParaRPr lang="nl-BE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="" xmlns:a16="http://schemas.microsoft.com/office/drawing/2014/main" id="{36DB3A82-7969-4CE1-B248-A7AFFC063B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90156"/>
              </p:ext>
            </p:extLst>
          </p:nvPr>
        </p:nvGraphicFramePr>
        <p:xfrm>
          <a:off x="549759" y="1204017"/>
          <a:ext cx="7975217" cy="257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C21C762-0CFA-4BAE-A6DA-F2FCA21B2F61}"/>
              </a:ext>
            </a:extLst>
          </p:cNvPr>
          <p:cNvSpPr txBox="1"/>
          <p:nvPr/>
        </p:nvSpPr>
        <p:spPr>
          <a:xfrm>
            <a:off x="1456874" y="4264444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8C473262-B001-42FD-A30C-0A79AF1BD15E}"/>
              </a:ext>
            </a:extLst>
          </p:cNvPr>
          <p:cNvSpPr txBox="1"/>
          <p:nvPr/>
        </p:nvSpPr>
        <p:spPr>
          <a:xfrm>
            <a:off x="2630425" y="4264444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="" xmlns:a16="http://schemas.microsoft.com/office/drawing/2014/main" id="{1921F68D-B663-4384-9311-E5166AE6CF8F}"/>
              </a:ext>
            </a:extLst>
          </p:cNvPr>
          <p:cNvSpPr/>
          <p:nvPr/>
        </p:nvSpPr>
        <p:spPr>
          <a:xfrm rot="16200000">
            <a:off x="1521216" y="3339584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="" xmlns:a16="http://schemas.microsoft.com/office/drawing/2014/main" id="{9907C436-2399-4697-8D8C-31A76DA46012}"/>
              </a:ext>
            </a:extLst>
          </p:cNvPr>
          <p:cNvSpPr/>
          <p:nvPr/>
        </p:nvSpPr>
        <p:spPr>
          <a:xfrm rot="16200000">
            <a:off x="2710798" y="3484528"/>
            <a:ext cx="601006" cy="93509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="" xmlns:a16="http://schemas.microsoft.com/office/drawing/2014/main" id="{1E799BD0-6F34-4E05-ACCC-E93CF8C12A33}"/>
              </a:ext>
            </a:extLst>
          </p:cNvPr>
          <p:cNvSpPr/>
          <p:nvPr/>
        </p:nvSpPr>
        <p:spPr>
          <a:xfrm rot="16200000">
            <a:off x="3682334" y="3676169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="" xmlns:a16="http://schemas.microsoft.com/office/drawing/2014/main" id="{B7DAD256-04D2-4AF1-BA18-2A18299ACED2}"/>
              </a:ext>
            </a:extLst>
          </p:cNvPr>
          <p:cNvSpPr/>
          <p:nvPr/>
        </p:nvSpPr>
        <p:spPr>
          <a:xfrm rot="16200000">
            <a:off x="5590509" y="3071741"/>
            <a:ext cx="601006" cy="176067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3" name="Left Brace 12">
            <a:extLst>
              <a:ext uri="{FF2B5EF4-FFF2-40B4-BE49-F238E27FC236}">
                <a16:creationId xmlns="" xmlns:a16="http://schemas.microsoft.com/office/drawing/2014/main" id="{E71EE61D-8651-46FC-80B7-675020C797F7}"/>
              </a:ext>
            </a:extLst>
          </p:cNvPr>
          <p:cNvSpPr/>
          <p:nvPr/>
        </p:nvSpPr>
        <p:spPr>
          <a:xfrm rot="16200000">
            <a:off x="6829904" y="3676172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15171DE-D7B1-40F7-9BE0-F3DE6E0C4CA0}"/>
              </a:ext>
            </a:extLst>
          </p:cNvPr>
          <p:cNvSpPr txBox="1"/>
          <p:nvPr/>
        </p:nvSpPr>
        <p:spPr>
          <a:xfrm>
            <a:off x="3655888" y="4264443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B90E9D60-71F4-4E1F-9C7B-A4703CA640B5}"/>
              </a:ext>
            </a:extLst>
          </p:cNvPr>
          <p:cNvSpPr txBox="1"/>
          <p:nvPr/>
        </p:nvSpPr>
        <p:spPr>
          <a:xfrm>
            <a:off x="5398601" y="4264444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BDE4AEEB-8FBA-4CE9-9E9F-F5BA9B456435}"/>
              </a:ext>
            </a:extLst>
          </p:cNvPr>
          <p:cNvSpPr txBox="1"/>
          <p:nvPr/>
        </p:nvSpPr>
        <p:spPr>
          <a:xfrm>
            <a:off x="6803458" y="4264444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</p:spTree>
    <p:extLst>
      <p:ext uri="{BB962C8B-B14F-4D97-AF65-F5344CB8AC3E}">
        <p14:creationId xmlns:p14="http://schemas.microsoft.com/office/powerpoint/2010/main" val="326483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Watchdog timer</a:t>
            </a:r>
          </a:p>
          <a:p>
            <a:pPr lvl="1"/>
            <a:r>
              <a:rPr lang="en-US" dirty="0"/>
              <a:t>Starts when main </a:t>
            </a:r>
            <a:r>
              <a:rPr lang="en-US" dirty="0" err="1"/>
              <a:t>Nucleo</a:t>
            </a:r>
            <a:r>
              <a:rPr lang="en-US" dirty="0"/>
              <a:t> board initializes</a:t>
            </a:r>
          </a:p>
          <a:p>
            <a:pPr lvl="1"/>
            <a:r>
              <a:rPr lang="en-US" dirty="0"/>
              <a:t>If no reset within window; </a:t>
            </a:r>
            <a:r>
              <a:rPr lang="en-US"/>
              <a:t>MCU reset</a:t>
            </a:r>
          </a:p>
          <a:p>
            <a:pPr lvl="1"/>
            <a:endParaRPr lang="en-US" dirty="0"/>
          </a:p>
          <a:p>
            <a:r>
              <a:rPr lang="en-US" dirty="0"/>
              <a:t>Buzzer</a:t>
            </a:r>
          </a:p>
          <a:p>
            <a:pPr lvl="1"/>
            <a:r>
              <a:rPr lang="en-US" dirty="0"/>
              <a:t>Goes off when in alarm state</a:t>
            </a:r>
          </a:p>
          <a:p>
            <a:pPr lvl="1"/>
            <a:r>
              <a:rPr lang="en-US" dirty="0"/>
              <a:t>While waiting for GPS coordinates</a:t>
            </a:r>
          </a:p>
        </p:txBody>
      </p:sp>
    </p:spTree>
    <p:extLst>
      <p:ext uri="{BB962C8B-B14F-4D97-AF65-F5344CB8AC3E}">
        <p14:creationId xmlns:p14="http://schemas.microsoft.com/office/powerpoint/2010/main" val="183547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Possible 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Outdoor 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location</a:t>
            </a:r>
          </a:p>
          <a:p>
            <a:pPr lvl="1"/>
            <a:endParaRPr lang="nl-BE" dirty="0"/>
          </a:p>
          <a:p>
            <a:r>
              <a:rPr lang="nl-BE" dirty="0"/>
              <a:t>Put main module in sleep mode to reduce power consumption</a:t>
            </a:r>
          </a:p>
          <a:p>
            <a:r>
              <a:rPr lang="en-US" dirty="0"/>
              <a:t>System working on </a:t>
            </a:r>
            <a:r>
              <a:rPr lang="en-US"/>
              <a:t>3.3V instead of 5V</a:t>
            </a:r>
            <a:endParaRPr lang="nl-BE" dirty="0"/>
          </a:p>
          <a:p>
            <a:r>
              <a:rPr lang="nl-BE" dirty="0"/>
              <a:t>More measurements per point for kNN improvements</a:t>
            </a:r>
          </a:p>
          <a:p>
            <a:r>
              <a:rPr lang="nl-BE" dirty="0"/>
              <a:t>GPS hot start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="" xmlns:a16="http://schemas.microsoft.com/office/drawing/2014/main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="" xmlns:a16="http://schemas.microsoft.com/office/drawing/2014/main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/>
              <a:t>OUTDOOR</a:t>
            </a:r>
            <a:endParaRPr lang="en-US" sz="1200" dirty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(Downlink) </a:t>
            </a: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Barometer, </a:t>
            </a:r>
            <a:r>
              <a:rPr lang="nl-BE" dirty="0" err="1"/>
              <a:t>temperature</a:t>
            </a:r>
            <a:r>
              <a:rPr lang="nl-BE" dirty="0"/>
              <a:t> sensor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ecompass</a:t>
            </a:r>
            <a:endParaRPr lang="nl-BE" dirty="0"/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Command: void 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860</Words>
  <Application>Microsoft Macintosh PowerPoint</Application>
  <PresentationFormat>Diavoorstelling (16:9)</PresentationFormat>
  <Paragraphs>292</Paragraphs>
  <Slides>34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7</vt:i4>
      </vt:variant>
      <vt:variant>
        <vt:lpstr>Diatitels</vt:lpstr>
      </vt:variant>
      <vt:variant>
        <vt:i4>34</vt:i4>
      </vt:variant>
    </vt:vector>
  </HeadingPairs>
  <TitlesOfParts>
    <vt:vector size="4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Frontend</vt:lpstr>
      <vt:lpstr>HARDWARE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Energy consumption</vt:lpstr>
      <vt:lpstr>Energy Consumption</vt:lpstr>
      <vt:lpstr>Energy Consumption</vt:lpstr>
      <vt:lpstr>Extras</vt:lpstr>
      <vt:lpstr>Possible improvements</vt:lpstr>
      <vt:lpstr>Demonstration</vt:lpstr>
      <vt:lpstr>PowerPoint-presentatie</vt:lpstr>
    </vt:vector>
  </TitlesOfParts>
  <Manager/>
  <Company/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Lander Dellafaille</cp:lastModifiedBy>
  <cp:revision>261</cp:revision>
  <dcterms:created xsi:type="dcterms:W3CDTF">2015-04-29T12:04:28Z</dcterms:created>
  <dcterms:modified xsi:type="dcterms:W3CDTF">2018-01-15T07:22:59Z</dcterms:modified>
  <cp:category/>
</cp:coreProperties>
</file>

<file path=docProps/thumbnail.jpeg>
</file>